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08" y="10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Recursion in Python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t>Solving a problem by having a function call itself.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Common Mistakes and Pitfalls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t>1. Missing base case → infinite recursion</a:t>
            </a:r>
            <a:br/>
            <a:r>
              <a:t>2. Calling but not returning → result is None</a:t>
            </a:r>
            <a:br/>
            <a:r>
              <a:t>3. Mutating shared data → unexpected results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Mistake 1 – Missing Base Case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t>def countdown(n):</a:t>
            </a:r>
            <a:br/>
            <a:r>
              <a:t>    print(n)</a:t>
            </a:r>
            <a:br/>
            <a:r>
              <a:t>    countdown(n-1)   # ❌ No base case!</a:t>
            </a:r>
            <a:br/>
            <a:br/>
            <a:r>
              <a:t>→ RecursionError: maximum recursion depth exceeded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Mistake 2 – Calling but Not Returning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t>def factorial(n):</a:t>
            </a:r>
            <a:br/>
            <a:r>
              <a:t>    if n == 1: return 1</a:t>
            </a:r>
            <a:br/>
            <a:r>
              <a:t>    factorial(n-1)   # ❌ no return</a:t>
            </a:r>
            <a:br/>
            <a:br/>
            <a:r>
              <a:t>print(factorial(3))  # → None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Mistake 3 – Mutating Shared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2368" y="1530096"/>
            <a:ext cx="4416594" cy="221599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dirty="0"/>
              <a:t>def </a:t>
            </a:r>
            <a:r>
              <a:rPr dirty="0" err="1"/>
              <a:t>bad_sum</a:t>
            </a:r>
            <a:r>
              <a:rPr dirty="0"/>
              <a:t>(</a:t>
            </a:r>
            <a:r>
              <a:rPr dirty="0" err="1"/>
              <a:t>lst</a:t>
            </a:r>
            <a:r>
              <a:rPr dirty="0"/>
              <a:t>, total=0):</a:t>
            </a:r>
            <a:br>
              <a:rPr dirty="0"/>
            </a:br>
            <a:r>
              <a:rPr dirty="0"/>
              <a:t>    if not </a:t>
            </a:r>
            <a:r>
              <a:rPr dirty="0" err="1"/>
              <a:t>lst</a:t>
            </a:r>
            <a:r>
              <a:rPr dirty="0"/>
              <a:t>: return total</a:t>
            </a:r>
            <a:br>
              <a:rPr dirty="0"/>
            </a:br>
            <a:r>
              <a:rPr dirty="0"/>
              <a:t>    </a:t>
            </a:r>
            <a:r>
              <a:rPr dirty="0" err="1"/>
              <a:t>total</a:t>
            </a:r>
            <a:r>
              <a:rPr dirty="0"/>
              <a:t> += </a:t>
            </a:r>
            <a:r>
              <a:rPr dirty="0" err="1"/>
              <a:t>lst.pop</a:t>
            </a:r>
            <a:r>
              <a:rPr dirty="0"/>
              <a:t>()</a:t>
            </a:r>
            <a:br>
              <a:rPr dirty="0"/>
            </a:br>
            <a:r>
              <a:rPr dirty="0"/>
              <a:t>    return </a:t>
            </a:r>
            <a:r>
              <a:rPr dirty="0" err="1"/>
              <a:t>bad_sum</a:t>
            </a:r>
            <a:r>
              <a:rPr dirty="0"/>
              <a:t>(</a:t>
            </a:r>
            <a:r>
              <a:rPr dirty="0" err="1"/>
              <a:t>lst</a:t>
            </a:r>
            <a:r>
              <a:rPr dirty="0"/>
              <a:t>, total)</a:t>
            </a:r>
            <a:br>
              <a:rPr dirty="0"/>
            </a:br>
            <a:br>
              <a:rPr dirty="0"/>
            </a:br>
            <a:r>
              <a:rPr dirty="0" err="1"/>
              <a:t>nums</a:t>
            </a:r>
            <a:r>
              <a:rPr dirty="0"/>
              <a:t> = [1,2,3]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When to Use Recursion – Three Classic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5397760" cy="19082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rPr dirty="0"/>
              <a:t>1. Binary Search – divide &amp; conquer</a:t>
            </a:r>
            <a:br>
              <a:rPr dirty="0"/>
            </a:br>
            <a:r>
              <a:rPr dirty="0"/>
              <a:t>2. Summing Nested Lists – hierarchical data</a:t>
            </a:r>
            <a:br>
              <a:rPr dirty="0"/>
            </a:br>
            <a:r>
              <a:rPr dirty="0"/>
              <a:t>3. Tree/Directory Traversal – hierarchical structure</a:t>
            </a:r>
            <a:br>
              <a:rPr dirty="0"/>
            </a:br>
            <a:br>
              <a:rPr dirty="0"/>
            </a:b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D3BA21-2D86-FBF5-8D14-60EB0CDC8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504" y="2738818"/>
            <a:ext cx="5766816" cy="384454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and Next Steps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t>• Understand base and recursive cases</a:t>
            </a:r>
            <a:br/>
            <a:r>
              <a:t>• Trace the call stack visually</a:t>
            </a:r>
            <a:br/>
            <a:r>
              <a:t>• Avoid common pitfalls</a:t>
            </a:r>
            <a:br/>
            <a:r>
              <a:t>• Practice with Fibonacci, palindrome, nested-sum</a:t>
            </a:r>
            <a:br/>
            <a:r>
              <a:t>• Homework preview: write &amp; trace your own recursive functions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Recursion in Real Life </a:t>
            </a:r>
            <a:br>
              <a:rPr lang="en-US" dirty="0"/>
            </a:br>
            <a:r>
              <a:rPr dirty="0"/>
              <a:t> Intuitive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8405" y="1491238"/>
            <a:ext cx="6703976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rPr dirty="0"/>
              <a:t>• Mirror-in-mirror reflections (self-similar images)</a:t>
            </a:r>
            <a:br>
              <a:rPr dirty="0"/>
            </a:br>
            <a:r>
              <a:rPr dirty="0"/>
              <a:t>• Ancestors defined recursively: parents + parents’ ancestors</a:t>
            </a:r>
            <a:br>
              <a:rPr dirty="0"/>
            </a:b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F6252-06A3-19FC-75EB-7761FC26A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93" y="2992253"/>
            <a:ext cx="3429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What is Recursion in Programming?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t>• A function calls itself on smaller versions of the same problem.</a:t>
            </a:r>
            <a:br/>
            <a:r>
              <a:t>• Must have a base case (stopping condition).</a:t>
            </a:r>
            <a:br/>
            <a:r>
              <a:t>• Each call has its own local variables.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Understanding the Call Stack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84963" y="1361898"/>
            <a:ext cx="5311262" cy="12926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alibri"/>
              </a:defRPr>
            </a:pPr>
            <a:r>
              <a:rPr dirty="0"/>
              <a:t>• Every function call pushes a frame on the stack.</a:t>
            </a:r>
            <a:br>
              <a:rPr dirty="0"/>
            </a:br>
            <a:r>
              <a:rPr dirty="0"/>
              <a:t>• Stack is LIFO: last call made is first to finish.</a:t>
            </a:r>
            <a:br>
              <a:rPr dirty="0"/>
            </a:b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A0F9F-81D5-C779-E7B8-63FACDA6A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163" y="2512511"/>
            <a:ext cx="3652787" cy="36527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Visualizing Recursion – factorial(3)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5009705" cy="39703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factorial(n):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n == 1: return 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 return n * factorial(n-1)</a:t>
            </a:r>
          </a:p>
          <a:p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dirty="0"/>
              <a:t>factorial(3)</a:t>
            </a:r>
            <a:endParaRPr lang="en-US" dirty="0"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lang="en-US" dirty="0"/>
              <a:t>   3 * factorial(2)</a:t>
            </a:r>
            <a:br>
              <a:rPr dirty="0"/>
            </a:br>
            <a:r>
              <a:rPr dirty="0"/>
              <a:t>   </a:t>
            </a:r>
            <a:r>
              <a:rPr lang="en-US" dirty="0"/>
              <a:t>			2 *</a:t>
            </a:r>
            <a:r>
              <a:rPr dirty="0"/>
              <a:t> factorial(</a:t>
            </a:r>
            <a:r>
              <a:rPr lang="en-US" dirty="0"/>
              <a:t>1</a:t>
            </a:r>
            <a:r>
              <a:rPr dirty="0"/>
              <a:t>)</a:t>
            </a:r>
            <a:br>
              <a:rPr dirty="0"/>
            </a:br>
            <a:r>
              <a:rPr dirty="0"/>
              <a:t>      </a:t>
            </a:r>
            <a:r>
              <a:rPr lang="en-US" dirty="0"/>
              <a:t>           1</a:t>
            </a:r>
            <a:r>
              <a:rPr dirty="0"/>
              <a:t> (base case)</a:t>
            </a:r>
            <a:br>
              <a:rPr dirty="0"/>
            </a:br>
            <a:r>
              <a:rPr dirty="0"/>
              <a:t>   </a:t>
            </a:r>
            <a:r>
              <a:rPr lang="en-US" dirty="0"/>
              <a:t>			</a:t>
            </a:r>
            <a:r>
              <a:rPr dirty="0"/>
              <a:t>2 * 1</a:t>
            </a:r>
            <a:br>
              <a:rPr dirty="0"/>
            </a:br>
            <a:r>
              <a:rPr lang="en-US" dirty="0"/>
              <a:t>   </a:t>
            </a:r>
            <a:r>
              <a:rPr dirty="0"/>
              <a:t>3 * 2</a:t>
            </a:r>
            <a:endParaRPr lang="en-US" dirty="0"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lang="en-US" dirty="0"/>
              <a:t>6</a:t>
            </a:r>
            <a:br>
              <a:rPr dirty="0"/>
            </a:br>
            <a:br>
              <a:rPr dirty="0"/>
            </a:b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B3CEAE-912F-93E0-6C38-DBF695329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97" y="1181724"/>
            <a:ext cx="6573606" cy="449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98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 1 – Countdown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23616" y="1530096"/>
            <a:ext cx="2723823" cy="252376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dirty="0"/>
              <a:t>def countdown(n):</a:t>
            </a:r>
            <a:br>
              <a:rPr dirty="0"/>
            </a:br>
            <a:r>
              <a:rPr dirty="0"/>
              <a:t>    print(n)</a:t>
            </a:r>
            <a:br>
              <a:rPr dirty="0"/>
            </a:br>
            <a:r>
              <a:rPr dirty="0"/>
              <a:t>    if n == 0:</a:t>
            </a:r>
            <a:br>
              <a:rPr dirty="0"/>
            </a:br>
            <a:r>
              <a:rPr dirty="0"/>
              <a:t>        return</a:t>
            </a:r>
            <a:br>
              <a:rPr dirty="0"/>
            </a:br>
            <a:r>
              <a:rPr dirty="0"/>
              <a:t>    countdown(n-1)</a:t>
            </a:r>
            <a:br>
              <a:rPr dirty="0"/>
            </a:br>
            <a:br>
              <a:rPr dirty="0"/>
            </a:b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Example </a:t>
            </a:r>
            <a:r>
              <a:rPr lang="en-US" dirty="0"/>
              <a:t>2</a:t>
            </a:r>
            <a:r>
              <a:rPr dirty="0"/>
              <a:t> – Sum of Digits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17317" y="1554480"/>
            <a:ext cx="6109365" cy="221599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rPr dirty="0"/>
              <a:t>def </a:t>
            </a:r>
            <a:r>
              <a:rPr dirty="0" err="1"/>
              <a:t>sum_digits</a:t>
            </a:r>
            <a:r>
              <a:rPr dirty="0"/>
              <a:t>(n):</a:t>
            </a:r>
            <a:br>
              <a:rPr dirty="0"/>
            </a:br>
            <a:r>
              <a:rPr dirty="0"/>
              <a:t>    if n == 0:</a:t>
            </a:r>
            <a:br>
              <a:rPr dirty="0"/>
            </a:br>
            <a:r>
              <a:rPr dirty="0"/>
              <a:t>        return 0</a:t>
            </a:r>
            <a:br>
              <a:rPr dirty="0"/>
            </a:br>
            <a:r>
              <a:rPr dirty="0"/>
              <a:t>    return (n % 10) + </a:t>
            </a:r>
            <a:r>
              <a:rPr dirty="0" err="1"/>
              <a:t>sum_digits</a:t>
            </a:r>
            <a:r>
              <a:rPr dirty="0"/>
              <a:t>(n // 10)</a:t>
            </a:r>
            <a:br>
              <a:rPr dirty="0"/>
            </a:br>
            <a:br>
              <a:rPr dirty="0"/>
            </a:b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Recursion Structure  </a:t>
            </a:r>
            <a:br>
              <a:rPr lang="en-US" dirty="0"/>
            </a:br>
            <a:r>
              <a:rPr dirty="0"/>
              <a:t>Base vs Recursive Case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1E1E1E"/>
                </a:solidFill>
                <a:latin typeface="Consolas"/>
              </a:defRPr>
            </a:pPr>
            <a:r>
              <a:t>Base case → stops recursion</a:t>
            </a:r>
            <a:br/>
            <a:r>
              <a:t>Recursive case → calls itself with smaller problem</a:t>
            </a:r>
            <a:br/>
            <a:r>
              <a:t>Each recursive call moves closer to the base.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535</Words>
  <Application>Microsoft Office PowerPoint</Application>
  <PresentationFormat>On-screen Show (4:3)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Courier New</vt:lpstr>
      <vt:lpstr>Office Theme</vt:lpstr>
      <vt:lpstr>Recursion in Python</vt:lpstr>
      <vt:lpstr>Recursion in Real Life   Intuitive Examples</vt:lpstr>
      <vt:lpstr>What is Recursion in Programming?</vt:lpstr>
      <vt:lpstr>Understanding the Call Stack</vt:lpstr>
      <vt:lpstr>Visualizing Recursion – factorial(3)</vt:lpstr>
      <vt:lpstr>PowerPoint Presentation</vt:lpstr>
      <vt:lpstr>Example 1 – Countdown</vt:lpstr>
      <vt:lpstr>Example 2 – Sum of Digits</vt:lpstr>
      <vt:lpstr>Recursion Structure   Base vs Recursive Case</vt:lpstr>
      <vt:lpstr>Common Mistakes and Pitfalls</vt:lpstr>
      <vt:lpstr>Mistake 1 – Missing Base Case</vt:lpstr>
      <vt:lpstr>Mistake 2 – Calling but Not Returning</vt:lpstr>
      <vt:lpstr>Mistake 3 – Mutating Shared Data</vt:lpstr>
      <vt:lpstr>When to Use Recursion – Three Classic Examples</vt:lpstr>
      <vt:lpstr>Summary and 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Bob Slotpole</dc:creator>
  <cp:keywords/>
  <dc:description>generated using python-pptx</dc:description>
  <cp:lastModifiedBy>R</cp:lastModifiedBy>
  <cp:revision>4</cp:revision>
  <dcterms:created xsi:type="dcterms:W3CDTF">2013-01-27T09:14:16Z</dcterms:created>
  <dcterms:modified xsi:type="dcterms:W3CDTF">2025-10-07T00:12:26Z</dcterms:modified>
  <cp:category/>
</cp:coreProperties>
</file>

<file path=docProps/thumbnail.jpeg>
</file>